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84" r:id="rId4"/>
    <p:sldId id="292" r:id="rId5"/>
    <p:sldId id="276" r:id="rId6"/>
    <p:sldId id="293" r:id="rId7"/>
    <p:sldId id="302" r:id="rId8"/>
    <p:sldId id="297" r:id="rId9"/>
    <p:sldId id="303" r:id="rId10"/>
    <p:sldId id="304" r:id="rId11"/>
    <p:sldId id="296" r:id="rId12"/>
    <p:sldId id="300" r:id="rId13"/>
    <p:sldId id="291" r:id="rId14"/>
    <p:sldId id="305" r:id="rId15"/>
  </p:sldIdLst>
  <p:sldSz cx="9144000" cy="6858000" type="screen4x3"/>
  <p:notesSz cx="9283700" cy="6985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659" autoAdjust="0"/>
  </p:normalViewPr>
  <p:slideViewPr>
    <p:cSldViewPr>
      <p:cViewPr varScale="1">
        <p:scale>
          <a:sx n="87" d="100"/>
          <a:sy n="87" d="100"/>
        </p:scale>
        <p:origin x="-2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8805" y="0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/>
          <a:lstStyle>
            <a:lvl1pPr algn="r">
              <a:defRPr sz="1200"/>
            </a:lvl1pPr>
          </a:lstStyle>
          <a:p>
            <a:fld id="{C857A4D2-7079-4D54-9318-5F2959873B67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34797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58805" y="6634797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 anchor="b"/>
          <a:lstStyle>
            <a:lvl1pPr algn="r">
              <a:defRPr sz="1200"/>
            </a:lvl1pPr>
          </a:lstStyle>
          <a:p>
            <a:fld id="{4B77CB06-350F-4850-993B-893C783D43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453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58805" y="0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/>
          <a:lstStyle>
            <a:lvl1pPr algn="r">
              <a:defRPr sz="1200"/>
            </a:lvl1pPr>
          </a:lstStyle>
          <a:p>
            <a:fld id="{28D098BB-B7CE-4059-85C7-219ADACC9259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3875"/>
            <a:ext cx="3492500" cy="2619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83" tIns="45542" rIns="91083" bIns="4554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7532" y="3317399"/>
            <a:ext cx="7428639" cy="3143488"/>
          </a:xfrm>
          <a:prstGeom prst="rect">
            <a:avLst/>
          </a:prstGeom>
        </p:spPr>
        <p:txBody>
          <a:bodyPr vert="horz" lIns="91083" tIns="45542" rIns="91083" bIns="4554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34797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58805" y="6634797"/>
            <a:ext cx="4022798" cy="349012"/>
          </a:xfrm>
          <a:prstGeom prst="rect">
            <a:avLst/>
          </a:prstGeom>
        </p:spPr>
        <p:txBody>
          <a:bodyPr vert="horz" lIns="91083" tIns="45542" rIns="91083" bIns="45542" rtlCol="0" anchor="b"/>
          <a:lstStyle>
            <a:lvl1pPr algn="r">
              <a:defRPr sz="1200"/>
            </a:lvl1pPr>
          </a:lstStyle>
          <a:p>
            <a:fld id="{81174914-6CB6-42DE-AAE3-19056A6A3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2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74914-6CB6-42DE-AAE3-19056A6A39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95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NI is based on a risk difference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subject enrolled Sept 2015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74914-6CB6-42DE-AAE3-19056A6A39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30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non-inferiority margin is set at an absolute margin of 0.05; i.e., indomethacin alone will be considered non-inferior to the combination if it is shown that the upper limit of the two-sided 95% confidence interval of the absolute difference between the two PEP proportions (indomethacin – combination) is less than 5%.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74914-6CB6-42DE-AAE3-19056A6A39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52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Innovative Methods Program for Advancing Clinical Trials (A joint venture of the University of North Carolina at Chapel Hill, Duke University and North Carolina State University)</a:t>
            </a:r>
          </a:p>
          <a:p>
            <a:r>
              <a:rPr lang="en-US" dirty="0" err="1" smtClean="0"/>
              <a:t>BinDesignPP</a:t>
            </a:r>
            <a:r>
              <a:rPr lang="en-US" dirty="0" smtClean="0"/>
              <a:t> macro constructs</a:t>
            </a:r>
            <a:r>
              <a:rPr lang="en-US" baseline="0" dirty="0" smtClean="0"/>
              <a:t> a power prior from historical data used for computing the posterior distribution for the control</a:t>
            </a:r>
            <a:endParaRPr lang="en-US" dirty="0" smtClean="0"/>
          </a:p>
          <a:p>
            <a:r>
              <a:rPr lang="en-US" sz="1200" dirty="0" smtClean="0"/>
              <a:t>To estimate power, use outcome proportions under H</a:t>
            </a:r>
            <a:r>
              <a:rPr lang="en-US" sz="1200" baseline="-25000" dirty="0" smtClean="0"/>
              <a:t>A</a:t>
            </a:r>
            <a:r>
              <a:rPr lang="en-US" sz="1200" dirty="0" smtClean="0"/>
              <a:t> (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T</a:t>
            </a:r>
            <a:r>
              <a:rPr lang="el-GR" sz="1200" dirty="0" smtClean="0"/>
              <a:t> </a:t>
            </a:r>
            <a:r>
              <a:rPr lang="en-US" sz="1200" dirty="0" smtClean="0"/>
              <a:t>= 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C</a:t>
            </a:r>
            <a:r>
              <a:rPr lang="en-US" sz="1200" baseline="-25000" dirty="0" smtClean="0"/>
              <a:t> 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To estimate type I error, use outcome proportions under H</a:t>
            </a:r>
            <a:r>
              <a:rPr lang="en-US" sz="1200" baseline="-25000" dirty="0" smtClean="0"/>
              <a:t>0</a:t>
            </a:r>
            <a:r>
              <a:rPr lang="en-US" sz="1200" dirty="0" smtClean="0"/>
              <a:t> (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T</a:t>
            </a:r>
            <a:r>
              <a:rPr lang="el-GR" sz="1200" dirty="0" smtClean="0"/>
              <a:t> </a:t>
            </a:r>
            <a:r>
              <a:rPr lang="en-US" sz="1200" dirty="0" smtClean="0"/>
              <a:t>= 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C</a:t>
            </a:r>
            <a:r>
              <a:rPr lang="en-US" sz="1200" baseline="-25000" dirty="0" smtClean="0"/>
              <a:t> </a:t>
            </a:r>
            <a:r>
              <a:rPr lang="en-US" sz="1200" dirty="0" smtClean="0"/>
              <a:t>+ NI margin)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74914-6CB6-42DE-AAE3-19056A6A39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71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Bayesian</a:t>
            </a:r>
            <a:r>
              <a:rPr lang="en-US" baseline="0" dirty="0" smtClean="0"/>
              <a:t> results, type I error and power are defined as the rejection rate (proportion of simulated trials with a NI rate &gt; gamma) with outcome proportions under </a:t>
            </a:r>
            <a:r>
              <a:rPr lang="en-US" sz="1200" dirty="0" smtClean="0"/>
              <a:t>H</a:t>
            </a:r>
            <a:r>
              <a:rPr lang="en-US" sz="1200" baseline="-25000" dirty="0" smtClean="0"/>
              <a:t>0</a:t>
            </a:r>
            <a:r>
              <a:rPr lang="en-US" sz="1200" dirty="0" smtClean="0"/>
              <a:t> (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T</a:t>
            </a:r>
            <a:r>
              <a:rPr lang="el-GR" sz="1200" dirty="0" smtClean="0"/>
              <a:t> </a:t>
            </a:r>
            <a:r>
              <a:rPr lang="en-US" sz="1200" dirty="0" smtClean="0"/>
              <a:t>= 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C</a:t>
            </a:r>
            <a:r>
              <a:rPr lang="en-US" sz="1200" baseline="-25000" dirty="0" smtClean="0"/>
              <a:t> </a:t>
            </a:r>
            <a:r>
              <a:rPr lang="en-US" sz="1200" dirty="0" smtClean="0"/>
              <a:t>+ NI margin) or H</a:t>
            </a:r>
            <a:r>
              <a:rPr lang="en-US" sz="1200" baseline="-25000" dirty="0" smtClean="0"/>
              <a:t>A</a:t>
            </a:r>
            <a:r>
              <a:rPr lang="en-US" sz="1200" dirty="0" smtClean="0"/>
              <a:t> (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T</a:t>
            </a:r>
            <a:r>
              <a:rPr lang="el-GR" sz="1200" dirty="0" smtClean="0"/>
              <a:t> </a:t>
            </a:r>
            <a:r>
              <a:rPr lang="en-US" sz="1200" dirty="0" smtClean="0"/>
              <a:t>= </a:t>
            </a:r>
            <a:r>
              <a:rPr lang="en-US" sz="1200" dirty="0" err="1" smtClean="0"/>
              <a:t>p</a:t>
            </a:r>
            <a:r>
              <a:rPr lang="en-US" sz="1200" baseline="-25000" dirty="0" err="1" smtClean="0"/>
              <a:t>C</a:t>
            </a:r>
            <a:r>
              <a:rPr lang="en-US" sz="1200" baseline="-25000" dirty="0" smtClean="0"/>
              <a:t> </a:t>
            </a:r>
            <a:r>
              <a:rPr lang="en-US" sz="1200" dirty="0" smtClean="0"/>
              <a:t>), respectively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74914-6CB6-42DE-AAE3-19056A6A39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9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CAAA6F3-E96C-4F4F-BB4B-C4FE61E4F7E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5A8D0AA-EC16-41CE-AD84-88C186D106FF}" type="datetimeFigureOut">
              <a:rPr lang="en-US" smtClean="0"/>
              <a:t>5/18/2018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niddk.nih.gov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806575"/>
            <a:ext cx="8229600" cy="1470025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Designing a Non-Inferiority Trial: Bayesian versus Frequentist Approach to Sample Size Calculation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905000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Lydia Foster and Valerie </a:t>
            </a:r>
            <a:r>
              <a:rPr lang="en-US" sz="2800" dirty="0" smtClean="0"/>
              <a:t>Durkalski-Mauldin </a:t>
            </a:r>
          </a:p>
          <a:p>
            <a:pPr algn="ctr"/>
            <a:r>
              <a:rPr lang="en-US" sz="2800" dirty="0" smtClean="0"/>
              <a:t>The </a:t>
            </a:r>
            <a:r>
              <a:rPr lang="en-US" sz="2800" dirty="0"/>
              <a:t>Data Coordination </a:t>
            </a:r>
            <a:r>
              <a:rPr lang="en-US" sz="2800" dirty="0" smtClean="0"/>
              <a:t>Unit</a:t>
            </a:r>
          </a:p>
          <a:p>
            <a:pPr algn="ctr"/>
            <a:r>
              <a:rPr lang="en-US" sz="2800" dirty="0" smtClean="0"/>
              <a:t>Department </a:t>
            </a:r>
            <a:r>
              <a:rPr lang="en-US" sz="2800" dirty="0"/>
              <a:t>of Public Health </a:t>
            </a:r>
            <a:r>
              <a:rPr lang="en-US" sz="2800" dirty="0" smtClean="0"/>
              <a:t>Sciences </a:t>
            </a:r>
          </a:p>
          <a:p>
            <a:pPr algn="ctr"/>
            <a:r>
              <a:rPr lang="en-US" sz="2800" dirty="0" smtClean="0"/>
              <a:t>Medical </a:t>
            </a:r>
            <a:r>
              <a:rPr lang="en-US" sz="2800" dirty="0"/>
              <a:t>University of South </a:t>
            </a:r>
            <a:r>
              <a:rPr lang="en-US" sz="2800" dirty="0" smtClean="0"/>
              <a:t>Carolina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41" y="5671599"/>
            <a:ext cx="1600200" cy="1016000"/>
          </a:xfrm>
          <a:prstGeom prst="rect">
            <a:avLst/>
          </a:prstGeom>
        </p:spPr>
      </p:pic>
      <p:pic>
        <p:nvPicPr>
          <p:cNvPr id="1026" name="Picture 2" descr="NIDDK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019800"/>
            <a:ext cx="2880361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5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Trial Design Comparison</a:t>
            </a:r>
            <a:br>
              <a:rPr lang="en-US" dirty="0" smtClean="0"/>
            </a:br>
            <a:r>
              <a:rPr lang="en-US" sz="2700" dirty="0" smtClean="0"/>
              <a:t>Incorporating Additional Historical Data</a:t>
            </a:r>
            <a:r>
              <a:rPr lang="en-US" dirty="0"/>
              <a:t/>
            </a:r>
            <a:br>
              <a:rPr lang="en-US" dirty="0"/>
            </a:b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6443246"/>
            <a:ext cx="868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n per arm=650     gamma=0.975     j=10,000     </a:t>
            </a:r>
            <a:r>
              <a:rPr lang="en-US" sz="1600" dirty="0" err="1" smtClean="0"/>
              <a:t>i</a:t>
            </a:r>
            <a:r>
              <a:rPr lang="en-US" sz="1600" dirty="0" smtClean="0"/>
              <a:t>=40,000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16912"/>
            <a:ext cx="4426688" cy="4426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16912"/>
            <a:ext cx="4426688" cy="442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7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Bayesian Trial Design: </a:t>
            </a:r>
            <a:br>
              <a:rPr lang="en-US" dirty="0" smtClean="0"/>
            </a:br>
            <a:r>
              <a:rPr lang="en-US" dirty="0" smtClean="0"/>
              <a:t>Alternative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Unequal sample size allocation</a:t>
            </a:r>
          </a:p>
          <a:p>
            <a:r>
              <a:rPr lang="en-US" dirty="0" smtClean="0"/>
              <a:t>Power prior with random a</a:t>
            </a:r>
            <a:r>
              <a:rPr lang="en-US" baseline="-25000" dirty="0" smtClean="0"/>
              <a:t>0</a:t>
            </a:r>
          </a:p>
          <a:p>
            <a:r>
              <a:rPr lang="en-US" dirty="0" smtClean="0"/>
              <a:t>NI margin - Lower bound of credible interval for active control – placebo (</a:t>
            </a:r>
            <a:r>
              <a:rPr lang="en-US" dirty="0" err="1" smtClean="0"/>
              <a:t>Gamalo</a:t>
            </a:r>
            <a:r>
              <a:rPr lang="en-US" dirty="0" smtClean="0"/>
              <a:t> et al. </a:t>
            </a:r>
            <a:r>
              <a:rPr lang="en-US" dirty="0"/>
              <a:t>J </a:t>
            </a:r>
            <a:r>
              <a:rPr lang="en-US" dirty="0" err="1"/>
              <a:t>Biopharm</a:t>
            </a:r>
            <a:r>
              <a:rPr lang="en-US" dirty="0"/>
              <a:t> Stat </a:t>
            </a:r>
            <a:r>
              <a:rPr lang="en-US" dirty="0" smtClean="0"/>
              <a:t>2011)</a:t>
            </a:r>
          </a:p>
          <a:p>
            <a:r>
              <a:rPr lang="en-US" dirty="0" smtClean="0"/>
              <a:t>Prior (</a:t>
            </a:r>
            <a:r>
              <a:rPr lang="en-US" dirty="0" err="1"/>
              <a:t>Gamalo-Siebers</a:t>
            </a:r>
            <a:r>
              <a:rPr lang="en-US" dirty="0"/>
              <a:t> et </a:t>
            </a:r>
            <a:r>
              <a:rPr lang="en-US" dirty="0" smtClean="0"/>
              <a:t>al. J </a:t>
            </a:r>
            <a:r>
              <a:rPr lang="en-US" dirty="0" err="1" smtClean="0"/>
              <a:t>Biopharm</a:t>
            </a:r>
            <a:r>
              <a:rPr lang="en-US" dirty="0" smtClean="0"/>
              <a:t> Stat 2016, </a:t>
            </a:r>
            <a:r>
              <a:rPr lang="en-US" dirty="0" err="1" smtClean="0"/>
              <a:t>Psioda</a:t>
            </a:r>
            <a:r>
              <a:rPr lang="en-US" dirty="0" smtClean="0"/>
              <a:t> et al. Biostatistics 2018)</a:t>
            </a:r>
          </a:p>
          <a:p>
            <a:pPr lvl="1">
              <a:buClr>
                <a:schemeClr val="accent1"/>
              </a:buClr>
            </a:pPr>
            <a:r>
              <a:rPr lang="en-US" dirty="0"/>
              <a:t>Hierarchical prior approach uses the posterior distribution from historical trials as the prior for the active control in the current </a:t>
            </a:r>
            <a:r>
              <a:rPr lang="en-US" dirty="0" smtClean="0"/>
              <a:t>trial</a:t>
            </a:r>
          </a:p>
          <a:p>
            <a:pPr lvl="2">
              <a:buClr>
                <a:schemeClr val="accent1"/>
              </a:buClr>
            </a:pPr>
            <a:r>
              <a:rPr lang="en-US" dirty="0" smtClean="0"/>
              <a:t>Can </a:t>
            </a:r>
            <a:r>
              <a:rPr lang="en-US" dirty="0"/>
              <a:t>be discounted using a power prior</a:t>
            </a:r>
          </a:p>
          <a:p>
            <a:pPr lvl="2">
              <a:buClr>
                <a:schemeClr val="accent1"/>
              </a:buClr>
            </a:pPr>
            <a:r>
              <a:rPr lang="en-US" dirty="0"/>
              <a:t>Analogous to frequentist fixed margin approach</a:t>
            </a:r>
          </a:p>
          <a:p>
            <a:pPr lvl="1">
              <a:buClr>
                <a:schemeClr val="accent1"/>
              </a:buClr>
            </a:pPr>
            <a:r>
              <a:rPr lang="en-US" dirty="0"/>
              <a:t>Meta-analytic-predictive approach uses posterior distribution from historical trials as the prior for active control compared to </a:t>
            </a:r>
            <a:r>
              <a:rPr lang="en-US" dirty="0" smtClean="0"/>
              <a:t>placebo</a:t>
            </a:r>
          </a:p>
          <a:p>
            <a:pPr lvl="2">
              <a:buClr>
                <a:schemeClr val="accent1"/>
              </a:buClr>
            </a:pPr>
            <a:r>
              <a:rPr lang="en-US" dirty="0" smtClean="0"/>
              <a:t>Analogous </a:t>
            </a:r>
            <a:r>
              <a:rPr lang="en-US" dirty="0"/>
              <a:t>to frequentist synthesis </a:t>
            </a:r>
            <a:r>
              <a:rPr lang="en-US" dirty="0" smtClean="0"/>
              <a:t>approach</a:t>
            </a:r>
          </a:p>
          <a:p>
            <a:r>
              <a:rPr lang="en-US" dirty="0"/>
              <a:t>Test statistic</a:t>
            </a:r>
          </a:p>
          <a:p>
            <a:pPr lvl="1">
              <a:buClr>
                <a:schemeClr val="accent1"/>
              </a:buClr>
            </a:pPr>
            <a:r>
              <a:rPr lang="en-US" dirty="0"/>
              <a:t>Bayes </a:t>
            </a:r>
            <a:r>
              <a:rPr lang="en-US" dirty="0" smtClean="0"/>
              <a:t>factor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27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Non-informative prior gives similar operating characteristics as </a:t>
            </a:r>
            <a:r>
              <a:rPr lang="en-US" dirty="0" err="1" smtClean="0"/>
              <a:t>frequentist</a:t>
            </a:r>
            <a:r>
              <a:rPr lang="en-US" dirty="0" smtClean="0"/>
              <a:t> design.</a:t>
            </a:r>
          </a:p>
          <a:p>
            <a:r>
              <a:rPr lang="en-US" dirty="0" smtClean="0"/>
              <a:t>Informative priors can improve error rates – only when historical is similar to observed.</a:t>
            </a:r>
          </a:p>
          <a:p>
            <a:r>
              <a:rPr lang="en-US" dirty="0" smtClean="0"/>
              <a:t>Amount of borrowing (a</a:t>
            </a:r>
            <a:r>
              <a:rPr lang="en-US" baseline="-25000" dirty="0" smtClean="0"/>
              <a:t>0</a:t>
            </a:r>
            <a:r>
              <a:rPr lang="en-US" dirty="0" smtClean="0"/>
              <a:t>) depends on confidence in the historical data.</a:t>
            </a:r>
          </a:p>
          <a:p>
            <a:r>
              <a:rPr lang="en-US" dirty="0" smtClean="0"/>
              <a:t>Recommend to simulate a range of possible observed data for trial planning purposes.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42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SVI </a:t>
            </a:r>
            <a:r>
              <a:rPr lang="en-US" sz="2800" dirty="0"/>
              <a:t>Trial - NIDDK </a:t>
            </a:r>
            <a:r>
              <a:rPr lang="en-US" sz="2800" dirty="0" smtClean="0"/>
              <a:t>U01DK104833-01</a:t>
            </a:r>
          </a:p>
          <a:p>
            <a:r>
              <a:rPr lang="en-US" sz="2800" dirty="0"/>
              <a:t>Innovative Methods Program for Advancing Clinical </a:t>
            </a:r>
            <a:r>
              <a:rPr lang="en-US" sz="2800" dirty="0" smtClean="0"/>
              <a:t>Trials (IMPACT) and Dr. Matt </a:t>
            </a:r>
            <a:r>
              <a:rPr lang="en-US" sz="2800" dirty="0" err="1" smtClean="0"/>
              <a:t>Psioda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4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Cotton PB. Analysis of 59 ERCP lawsuits; mainly about indications. </a:t>
            </a:r>
            <a:r>
              <a:rPr lang="en-US" dirty="0" err="1"/>
              <a:t>Gastrointest</a:t>
            </a:r>
            <a:r>
              <a:rPr lang="en-US" dirty="0"/>
              <a:t> </a:t>
            </a:r>
            <a:r>
              <a:rPr lang="en-US" dirty="0" err="1"/>
              <a:t>Endosc</a:t>
            </a:r>
            <a:r>
              <a:rPr lang="en-US" dirty="0"/>
              <a:t>. 2006 Mar;63(3):</a:t>
            </a:r>
            <a:r>
              <a:rPr lang="en-US" dirty="0" smtClean="0"/>
              <a:t>378-82.</a:t>
            </a:r>
            <a:endParaRPr lang="en-US" dirty="0"/>
          </a:p>
          <a:p>
            <a:r>
              <a:rPr lang="en-US" dirty="0" smtClean="0"/>
              <a:t>Elmunzer </a:t>
            </a:r>
            <a:r>
              <a:rPr lang="en-US" dirty="0"/>
              <a:t>BJ, </a:t>
            </a:r>
            <a:r>
              <a:rPr lang="en-US" dirty="0" err="1"/>
              <a:t>Scheiman</a:t>
            </a:r>
            <a:r>
              <a:rPr lang="en-US" dirty="0"/>
              <a:t> JM, Lehman GA, et al.; U.S. Cooperative for Outcomes Research in Endoscopy (USCORE). A randomized trial of rectal indomethacin to prevent post-ERCP pancreatitis. N </a:t>
            </a:r>
            <a:r>
              <a:rPr lang="en-US" dirty="0" err="1"/>
              <a:t>Engl</a:t>
            </a:r>
            <a:r>
              <a:rPr lang="en-US" dirty="0"/>
              <a:t> J Med 2012;366:1414-22</a:t>
            </a:r>
            <a:r>
              <a:rPr lang="en-US" dirty="0" smtClean="0"/>
              <a:t>.</a:t>
            </a:r>
          </a:p>
          <a:p>
            <a:r>
              <a:rPr lang="en-US" dirty="0"/>
              <a:t>Elmunzer BJ, Higgins PDR, Saini SD, et al. Does rectal indomethacin eliminate the need for prophylactic pancreatic stent placement in patients undergoing high-risk ERCP? Am J </a:t>
            </a:r>
            <a:r>
              <a:rPr lang="en-US" dirty="0" err="1"/>
              <a:t>Gastroenterol</a:t>
            </a:r>
            <a:r>
              <a:rPr lang="en-US" dirty="0"/>
              <a:t>. 2013;108:410-5.</a:t>
            </a:r>
          </a:p>
          <a:p>
            <a:r>
              <a:rPr lang="en-US" dirty="0"/>
              <a:t>Ibrahim </a:t>
            </a:r>
            <a:r>
              <a:rPr lang="en-US" dirty="0" smtClean="0"/>
              <a:t>JG, </a:t>
            </a:r>
            <a:r>
              <a:rPr lang="en-US" dirty="0"/>
              <a:t>Chen </a:t>
            </a:r>
            <a:r>
              <a:rPr lang="en-US" dirty="0" smtClean="0"/>
              <a:t>MH, </a:t>
            </a:r>
            <a:r>
              <a:rPr lang="en-US" dirty="0" err="1"/>
              <a:t>Gwon</a:t>
            </a:r>
            <a:r>
              <a:rPr lang="en-US" dirty="0"/>
              <a:t> </a:t>
            </a:r>
            <a:r>
              <a:rPr lang="en-US" dirty="0" smtClean="0"/>
              <a:t>Y, </a:t>
            </a:r>
            <a:r>
              <a:rPr lang="en-US" dirty="0"/>
              <a:t>Chen F. The power prior: theory and applications. Stat Med. 2015 Dec 10;34(28):3724-49.</a:t>
            </a:r>
          </a:p>
          <a:p>
            <a:r>
              <a:rPr lang="en-US" dirty="0" smtClean="0"/>
              <a:t>Chen MH, </a:t>
            </a:r>
            <a:r>
              <a:rPr lang="en-US" dirty="0"/>
              <a:t>Ibrahim JG, Lam P, Yu A, Zhang Y. Bayesian design of </a:t>
            </a:r>
            <a:r>
              <a:rPr lang="en-US" dirty="0" err="1"/>
              <a:t>noninferiority</a:t>
            </a:r>
            <a:r>
              <a:rPr lang="en-US" dirty="0"/>
              <a:t> trials for medical devices using historical data</a:t>
            </a:r>
            <a:r>
              <a:rPr lang="en-US" i="1" dirty="0"/>
              <a:t>. </a:t>
            </a:r>
            <a:r>
              <a:rPr lang="en-US" dirty="0"/>
              <a:t>Biometrics. 2011 Sep;67(3):1163-70</a:t>
            </a:r>
            <a:r>
              <a:rPr lang="en-US" dirty="0" smtClean="0"/>
              <a:t>.</a:t>
            </a:r>
          </a:p>
          <a:p>
            <a:r>
              <a:rPr lang="en-US" dirty="0"/>
              <a:t>Yin </a:t>
            </a:r>
            <a:r>
              <a:rPr lang="en-US" dirty="0" smtClean="0"/>
              <a:t>HK, </a:t>
            </a:r>
            <a:r>
              <a:rPr lang="en-US" dirty="0"/>
              <a:t>Wu </a:t>
            </a:r>
            <a:r>
              <a:rPr lang="en-US" dirty="0" smtClean="0"/>
              <a:t>HE, </a:t>
            </a:r>
            <a:r>
              <a:rPr lang="en-US" dirty="0"/>
              <a:t>Li </a:t>
            </a:r>
            <a:r>
              <a:rPr lang="en-US" dirty="0" smtClean="0"/>
              <a:t>QX, </a:t>
            </a:r>
            <a:r>
              <a:rPr lang="en-US" dirty="0"/>
              <a:t>Wang </a:t>
            </a:r>
            <a:r>
              <a:rPr lang="en-US" dirty="0" smtClean="0"/>
              <a:t>W,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smtClean="0"/>
              <a:t>WL, </a:t>
            </a:r>
            <a:r>
              <a:rPr lang="en-US" dirty="0"/>
              <a:t>Xia HH. Pancreatic Stenting Reduces Post-ERCP Pancreatitis and Biliary Sepsis in High-Risk Patients: A Randomized, Controlled Study. </a:t>
            </a:r>
            <a:r>
              <a:rPr lang="en-US" dirty="0" err="1"/>
              <a:t>Gastroenterol</a:t>
            </a:r>
            <a:r>
              <a:rPr lang="en-US" dirty="0"/>
              <a:t> Res </a:t>
            </a:r>
            <a:r>
              <a:rPr lang="en-US" dirty="0" err="1"/>
              <a:t>Pract</a:t>
            </a:r>
            <a:r>
              <a:rPr lang="en-US" dirty="0"/>
              <a:t>. 2016;2016:9687052</a:t>
            </a:r>
            <a:r>
              <a:rPr lang="en-US" dirty="0" smtClean="0"/>
              <a:t>.</a:t>
            </a:r>
          </a:p>
          <a:p>
            <a:r>
              <a:rPr lang="en-US" dirty="0" err="1"/>
              <a:t>Psioda</a:t>
            </a:r>
            <a:r>
              <a:rPr lang="en-US" dirty="0"/>
              <a:t> M, Ibrahim JG (2016). </a:t>
            </a:r>
            <a:r>
              <a:rPr lang="en-US" dirty="0" err="1"/>
              <a:t>binDesignPP</a:t>
            </a:r>
            <a:r>
              <a:rPr lang="en-US" dirty="0"/>
              <a:t>: Bayesian sample size for non-inferiority randomized trials with binary data with power prior (SAS) [Software]. Retrieved from http://www2.cscc.unc.edu/impact7/node/748. </a:t>
            </a:r>
            <a:endParaRPr lang="en-US" dirty="0" smtClean="0"/>
          </a:p>
          <a:p>
            <a:r>
              <a:rPr lang="en-US" dirty="0" err="1"/>
              <a:t>Gamalo</a:t>
            </a:r>
            <a:r>
              <a:rPr lang="en-US" dirty="0"/>
              <a:t> </a:t>
            </a:r>
            <a:r>
              <a:rPr lang="en-US" dirty="0" smtClean="0"/>
              <a:t>MA, </a:t>
            </a:r>
            <a:r>
              <a:rPr lang="en-US" dirty="0"/>
              <a:t>Wu R, Tiwari RC. Bayesian approach to </a:t>
            </a:r>
            <a:r>
              <a:rPr lang="en-US" dirty="0" err="1"/>
              <a:t>noninferiority</a:t>
            </a:r>
            <a:r>
              <a:rPr lang="en-US" dirty="0"/>
              <a:t> trials for proportions</a:t>
            </a:r>
            <a:r>
              <a:rPr lang="en-US" dirty="0" smtClean="0"/>
              <a:t>. </a:t>
            </a:r>
            <a:r>
              <a:rPr lang="sv-SE" dirty="0"/>
              <a:t>J Biopharm Stat. 2011 Sep;21(5):902-19</a:t>
            </a:r>
            <a:r>
              <a:rPr lang="sv-SE" dirty="0" smtClean="0"/>
              <a:t>.</a:t>
            </a:r>
          </a:p>
          <a:p>
            <a:r>
              <a:rPr lang="en-US" dirty="0" err="1" smtClean="0"/>
              <a:t>Gamalo-Siebers</a:t>
            </a:r>
            <a:r>
              <a:rPr lang="en-US" dirty="0" smtClean="0"/>
              <a:t> M, </a:t>
            </a:r>
            <a:r>
              <a:rPr lang="en-US" dirty="0"/>
              <a:t>Gao </a:t>
            </a:r>
            <a:r>
              <a:rPr lang="en-US" dirty="0" smtClean="0"/>
              <a:t>A, </a:t>
            </a:r>
            <a:r>
              <a:rPr lang="en-US" dirty="0" err="1"/>
              <a:t>Lakshminarayanan</a:t>
            </a:r>
            <a:r>
              <a:rPr lang="en-US" dirty="0"/>
              <a:t> </a:t>
            </a:r>
            <a:r>
              <a:rPr lang="en-US" dirty="0" smtClean="0"/>
              <a:t>M, </a:t>
            </a:r>
            <a:r>
              <a:rPr lang="en-US" dirty="0"/>
              <a:t>Liu </a:t>
            </a:r>
            <a:r>
              <a:rPr lang="en-US" dirty="0" smtClean="0"/>
              <a:t>G, </a:t>
            </a:r>
            <a:r>
              <a:rPr lang="en-US" dirty="0" err="1"/>
              <a:t>Natanegara</a:t>
            </a:r>
            <a:r>
              <a:rPr lang="en-US" dirty="0"/>
              <a:t> </a:t>
            </a:r>
            <a:r>
              <a:rPr lang="en-US" dirty="0" smtClean="0"/>
              <a:t>F, </a:t>
            </a:r>
            <a:r>
              <a:rPr lang="en-US" dirty="0" err="1"/>
              <a:t>Railkar</a:t>
            </a:r>
            <a:r>
              <a:rPr lang="en-US" dirty="0"/>
              <a:t> </a:t>
            </a:r>
            <a:r>
              <a:rPr lang="en-US" dirty="0" smtClean="0"/>
              <a:t>R, </a:t>
            </a:r>
            <a:r>
              <a:rPr lang="en-US" dirty="0" err="1"/>
              <a:t>Schmidli</a:t>
            </a:r>
            <a:r>
              <a:rPr lang="en-US" dirty="0"/>
              <a:t> </a:t>
            </a:r>
            <a:r>
              <a:rPr lang="en-US" dirty="0" smtClean="0"/>
              <a:t>H, </a:t>
            </a:r>
            <a:r>
              <a:rPr lang="en-US" dirty="0"/>
              <a:t>Song G. Bayesian methods for the design and analysis of </a:t>
            </a:r>
            <a:r>
              <a:rPr lang="en-US" dirty="0" err="1"/>
              <a:t>noninferiority</a:t>
            </a:r>
            <a:r>
              <a:rPr lang="en-US" dirty="0"/>
              <a:t> trials</a:t>
            </a:r>
            <a:r>
              <a:rPr lang="en-US" dirty="0" smtClean="0"/>
              <a:t>. </a:t>
            </a:r>
            <a:r>
              <a:rPr lang="sv-SE" dirty="0"/>
              <a:t>J Biopharm Stat. 2016;26(5):823-41</a:t>
            </a:r>
            <a:r>
              <a:rPr lang="sv-SE" dirty="0" smtClean="0"/>
              <a:t>.</a:t>
            </a:r>
          </a:p>
          <a:p>
            <a:r>
              <a:rPr lang="en-US" dirty="0" err="1"/>
              <a:t>Psioda</a:t>
            </a:r>
            <a:r>
              <a:rPr lang="en-US" dirty="0"/>
              <a:t> </a:t>
            </a:r>
            <a:r>
              <a:rPr lang="en-US" dirty="0" smtClean="0"/>
              <a:t>MA, </a:t>
            </a:r>
            <a:r>
              <a:rPr lang="en-US" dirty="0"/>
              <a:t>Ibrahim JG. Bayesian clinical trial design using historical data that inform the treatment effect. Biostatistics. 2018 Mar 14. [</a:t>
            </a:r>
            <a:r>
              <a:rPr lang="en-US" dirty="0" err="1"/>
              <a:t>Epub</a:t>
            </a:r>
            <a:r>
              <a:rPr lang="en-US" dirty="0"/>
              <a:t> ahead of print]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4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Motivating Example: SVI Trial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799"/>
            <a:ext cx="8001000" cy="5026223"/>
          </a:xfrm>
        </p:spPr>
        <p:txBody>
          <a:bodyPr>
            <a:noAutofit/>
          </a:bodyPr>
          <a:lstStyle/>
          <a:p>
            <a:r>
              <a:rPr lang="en-US" sz="2000" dirty="0" smtClean="0"/>
              <a:t>ERCP (endoscopic </a:t>
            </a:r>
            <a:r>
              <a:rPr lang="en-US" sz="2000" dirty="0"/>
              <a:t>retrograde </a:t>
            </a:r>
            <a:r>
              <a:rPr lang="en-US" sz="2000" dirty="0" smtClean="0"/>
              <a:t>cholangiopancreatography) - a </a:t>
            </a:r>
            <a:r>
              <a:rPr lang="en-US" sz="2000" dirty="0"/>
              <a:t>procedure </a:t>
            </a:r>
            <a:r>
              <a:rPr lang="en-US" sz="2000" dirty="0" smtClean="0"/>
              <a:t>using gastrointestinal </a:t>
            </a:r>
            <a:r>
              <a:rPr lang="en-US" sz="2000" dirty="0"/>
              <a:t>(GI) endoscopy and </a:t>
            </a:r>
            <a:r>
              <a:rPr lang="en-US" sz="2000" dirty="0" smtClean="0"/>
              <a:t>x-rays </a:t>
            </a:r>
            <a:r>
              <a:rPr lang="en-US" sz="2000" dirty="0"/>
              <a:t>to treat problems of the bile and pancreatic ducts </a:t>
            </a:r>
            <a:endParaRPr lang="en-US" sz="2000" dirty="0" smtClean="0"/>
          </a:p>
          <a:p>
            <a:r>
              <a:rPr lang="en-US" sz="2000" dirty="0" smtClean="0"/>
              <a:t>Post-ERCP Pancreatitis (PEP)</a:t>
            </a:r>
          </a:p>
          <a:p>
            <a:pPr lvl="1">
              <a:buClr>
                <a:schemeClr val="accent1"/>
              </a:buClr>
            </a:pPr>
            <a:r>
              <a:rPr lang="en-US" sz="1600" dirty="0" smtClean="0"/>
              <a:t>Common</a:t>
            </a:r>
            <a:r>
              <a:rPr lang="en-US" sz="1600" dirty="0"/>
              <a:t>: 2-15% </a:t>
            </a:r>
          </a:p>
          <a:p>
            <a:pPr lvl="1">
              <a:buClr>
                <a:schemeClr val="accent1"/>
              </a:buClr>
            </a:pPr>
            <a:r>
              <a:rPr lang="en-US" sz="1600" dirty="0"/>
              <a:t>Expensive: $200 million/year</a:t>
            </a:r>
          </a:p>
          <a:p>
            <a:pPr lvl="1">
              <a:buClr>
                <a:schemeClr val="accent1"/>
              </a:buClr>
            </a:pPr>
            <a:r>
              <a:rPr lang="en-US" sz="1600" dirty="0"/>
              <a:t>Leads to substantial patient suffering</a:t>
            </a:r>
          </a:p>
          <a:p>
            <a:pPr lvl="1">
              <a:buClr>
                <a:schemeClr val="accent1"/>
              </a:buClr>
            </a:pPr>
            <a:r>
              <a:rPr lang="en-US" sz="1600" dirty="0"/>
              <a:t>Causes significant </a:t>
            </a:r>
            <a:r>
              <a:rPr lang="en-US" sz="1600" dirty="0" err="1"/>
              <a:t>endoscopist</a:t>
            </a:r>
            <a:r>
              <a:rPr lang="en-US" sz="1600" dirty="0"/>
              <a:t> </a:t>
            </a:r>
            <a:r>
              <a:rPr lang="en-US" sz="1600" dirty="0" smtClean="0"/>
              <a:t>stress - most </a:t>
            </a:r>
            <a:r>
              <a:rPr lang="en-US" sz="1600" dirty="0"/>
              <a:t>common reason for malpractice </a:t>
            </a:r>
            <a:r>
              <a:rPr lang="en-US" sz="1600" dirty="0" smtClean="0"/>
              <a:t>lawsuits (</a:t>
            </a:r>
            <a:r>
              <a:rPr lang="en-US" sz="1600" dirty="0" smtClean="0">
                <a:solidFill>
                  <a:srgbClr val="000000"/>
                </a:solidFill>
              </a:rPr>
              <a:t>Cotton </a:t>
            </a:r>
            <a:r>
              <a:rPr lang="en-US" sz="1600" dirty="0">
                <a:solidFill>
                  <a:srgbClr val="000000"/>
                </a:solidFill>
              </a:rPr>
              <a:t>PB. GIE </a:t>
            </a:r>
            <a:r>
              <a:rPr lang="en-US" sz="1600" dirty="0" smtClean="0">
                <a:solidFill>
                  <a:srgbClr val="000000"/>
                </a:solidFill>
              </a:rPr>
              <a:t>2006)</a:t>
            </a:r>
            <a:endParaRPr lang="en-US" sz="1600" baseline="30000" dirty="0"/>
          </a:p>
          <a:p>
            <a:r>
              <a:rPr lang="en-US" sz="2000" dirty="0" smtClean="0"/>
              <a:t>Common Treatment - Prophylactic </a:t>
            </a:r>
            <a:r>
              <a:rPr lang="en-US" sz="2000" dirty="0"/>
              <a:t>pancreatic stent </a:t>
            </a:r>
            <a:r>
              <a:rPr lang="en-US" sz="2000" dirty="0" smtClean="0"/>
              <a:t>placement (PSP)</a:t>
            </a:r>
          </a:p>
          <a:p>
            <a:pPr lvl="1">
              <a:buClr>
                <a:schemeClr val="accent1"/>
              </a:buClr>
            </a:pPr>
            <a:r>
              <a:rPr lang="en-US" sz="1600" dirty="0" smtClean="0"/>
              <a:t>Effectively prevents PEP when performed by expert </a:t>
            </a:r>
            <a:r>
              <a:rPr lang="en-US" sz="1600" dirty="0" err="1" smtClean="0"/>
              <a:t>endoscopists</a:t>
            </a:r>
            <a:endParaRPr lang="en-US" sz="1600" dirty="0" smtClean="0"/>
          </a:p>
          <a:p>
            <a:pPr lvl="1">
              <a:buClr>
                <a:schemeClr val="accent1"/>
              </a:buClr>
            </a:pPr>
            <a:r>
              <a:rPr lang="en-US" sz="1600" dirty="0" smtClean="0"/>
              <a:t>Technically challenging, time consuming, costly</a:t>
            </a:r>
          </a:p>
          <a:p>
            <a:pPr lvl="1">
              <a:buClr>
                <a:schemeClr val="accent1"/>
              </a:buClr>
            </a:pPr>
            <a:r>
              <a:rPr lang="en-US" sz="1600" dirty="0" smtClean="0"/>
              <a:t>Stent placement failure can increase PEP risk</a:t>
            </a:r>
          </a:p>
          <a:p>
            <a:r>
              <a:rPr lang="en-US" sz="2000" dirty="0" smtClean="0"/>
              <a:t>Emerging Treatment – PSP + Indomethacin</a:t>
            </a:r>
          </a:p>
          <a:p>
            <a:pPr lvl="1">
              <a:buClr>
                <a:schemeClr val="accent1"/>
              </a:buClr>
            </a:pPr>
            <a:r>
              <a:rPr lang="en-US" sz="1600" dirty="0"/>
              <a:t>Indomethacin - </a:t>
            </a:r>
            <a:r>
              <a:rPr lang="en-US" sz="1600" dirty="0" smtClean="0"/>
              <a:t>nonsteroidal anti-inflammatory drug </a:t>
            </a:r>
            <a:r>
              <a:rPr lang="en-US" sz="1600" dirty="0"/>
              <a:t>(</a:t>
            </a:r>
            <a:r>
              <a:rPr lang="en-US" sz="1600" dirty="0" smtClean="0"/>
              <a:t>NSAID), administered rectally</a:t>
            </a:r>
          </a:p>
          <a:p>
            <a:pPr lvl="1">
              <a:buClr>
                <a:schemeClr val="accent1"/>
              </a:buClr>
            </a:pPr>
            <a:r>
              <a:rPr lang="en-US" sz="1600" dirty="0" smtClean="0"/>
              <a:t>Lower PEP rates than PSP alone demonstrated in recent randomized </a:t>
            </a:r>
            <a:r>
              <a:rPr lang="en-US" sz="1600" dirty="0" smtClean="0"/>
              <a:t>trial (</a:t>
            </a:r>
            <a:r>
              <a:rPr lang="en-US" sz="1600" dirty="0" smtClean="0">
                <a:solidFill>
                  <a:srgbClr val="000000"/>
                </a:solidFill>
              </a:rPr>
              <a:t>Elmunzer</a:t>
            </a:r>
            <a:r>
              <a:rPr lang="en-US" sz="1600" dirty="0">
                <a:solidFill>
                  <a:srgbClr val="000000"/>
                </a:solidFill>
              </a:rPr>
              <a:t>, et al. NEJD </a:t>
            </a:r>
            <a:r>
              <a:rPr lang="en-US" sz="1600" dirty="0" smtClean="0">
                <a:solidFill>
                  <a:srgbClr val="000000"/>
                </a:solidFill>
              </a:rPr>
              <a:t>2012</a:t>
            </a:r>
            <a:r>
              <a:rPr lang="en-US" sz="1600" dirty="0" smtClean="0"/>
              <a:t>)</a:t>
            </a:r>
            <a:endParaRPr lang="en-US" sz="1600" baseline="30000" dirty="0" smtClean="0"/>
          </a:p>
        </p:txBody>
      </p:sp>
    </p:spTree>
    <p:extLst>
      <p:ext uri="{BB962C8B-B14F-4D97-AF65-F5344CB8AC3E}">
        <p14:creationId xmlns:p14="http://schemas.microsoft.com/office/powerpoint/2010/main" val="169642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Motivating Example: SVI Trial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51816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Stent </a:t>
            </a:r>
            <a:r>
              <a:rPr lang="en-US" sz="2800" dirty="0"/>
              <a:t>vs. Indomethacin for Preventing Post-ERCP Pancreatitis (SVI) </a:t>
            </a:r>
            <a:r>
              <a:rPr lang="en-US" sz="2800" dirty="0" smtClean="0"/>
              <a:t>Trial (N=1430)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Purpose: </a:t>
            </a:r>
            <a:r>
              <a:rPr lang="en-US" sz="2800" dirty="0"/>
              <a:t>determine if indomethacin alone is non-inferior to the combination of indomethacin and prophylactic pancreatic stent placement (PSP) in patients undergoing high-risk </a:t>
            </a:r>
            <a:r>
              <a:rPr lang="en-US" sz="2800" dirty="0" smtClean="0"/>
              <a:t>ERCP</a:t>
            </a:r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smtClean="0"/>
              <a:t>Primary Efficacy Endpoint: </a:t>
            </a:r>
            <a:r>
              <a:rPr lang="en-US" sz="2800" dirty="0"/>
              <a:t>occurrence of post-ERCP pancreatitis (PEP) </a:t>
            </a:r>
            <a:r>
              <a:rPr lang="en-US" sz="2800" dirty="0" smtClean="0"/>
              <a:t>within 48 hours for </a:t>
            </a:r>
            <a:r>
              <a:rPr lang="en-US" sz="2800" dirty="0"/>
              <a:t>each </a:t>
            </a:r>
            <a:r>
              <a:rPr lang="en-US" sz="2800" dirty="0" smtClean="0"/>
              <a:t>subject</a:t>
            </a:r>
          </a:p>
        </p:txBody>
      </p:sp>
    </p:spTree>
    <p:extLst>
      <p:ext uri="{BB962C8B-B14F-4D97-AF65-F5344CB8AC3E}">
        <p14:creationId xmlns:p14="http://schemas.microsoft.com/office/powerpoint/2010/main" val="70625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Frequentist Trial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124200" cy="395605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Sample size is estimated using a 95% confidence interval approach focusing on the upper confidence limit for a difference in proportions via simulation using </a:t>
            </a:r>
            <a:r>
              <a:rPr lang="en-US" dirty="0" err="1" smtClean="0"/>
              <a:t>nQuery</a:t>
            </a:r>
            <a:endParaRPr lang="en-US" dirty="0" smtClean="0"/>
          </a:p>
          <a:p>
            <a:r>
              <a:rPr lang="en-US" dirty="0" smtClean="0"/>
              <a:t>N=650 per arm provides 85% power</a:t>
            </a:r>
          </a:p>
          <a:p>
            <a:r>
              <a:rPr lang="en-US" dirty="0" smtClean="0"/>
              <a:t>N=715 includes inflation by 1/(1-R)</a:t>
            </a:r>
            <a:r>
              <a:rPr lang="en-US" baseline="30000" dirty="0" smtClean="0"/>
              <a:t>2</a:t>
            </a:r>
            <a:r>
              <a:rPr lang="en-US" dirty="0" smtClean="0"/>
              <a:t> to guard against non-adherence (R=5%)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199"/>
            <a:ext cx="5334000" cy="4202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64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Arrow 1"/>
          <p:cNvSpPr/>
          <p:nvPr/>
        </p:nvSpPr>
        <p:spPr>
          <a:xfrm>
            <a:off x="990600" y="4239445"/>
            <a:ext cx="1981200" cy="249417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380999" y="1367883"/>
            <a:ext cx="8418513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latin typeface="+mn-lt"/>
              </a:rPr>
              <a:t>NI Margin = 5% based on statistical and clinical judgment</a:t>
            </a:r>
            <a:endParaRPr lang="en-US" altLang="en-US" sz="2400" dirty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+mn-lt"/>
              </a:rPr>
              <a:t>Fraction </a:t>
            </a:r>
            <a:r>
              <a:rPr lang="en-US" altLang="en-US" sz="2000" dirty="0">
                <a:latin typeface="+mn-lt"/>
              </a:rPr>
              <a:t>of the treatment </a:t>
            </a:r>
            <a:r>
              <a:rPr lang="en-US" altLang="en-US" sz="2000" dirty="0" smtClean="0">
                <a:latin typeface="+mn-lt"/>
              </a:rPr>
              <a:t>effect: </a:t>
            </a:r>
            <a:r>
              <a:rPr lang="en-US" altLang="en-US" sz="2000" dirty="0" smtClean="0">
                <a:latin typeface="+mn-lt"/>
                <a:sym typeface="Symbol" pitchFamily="18" charset="2"/>
              </a:rPr>
              <a:t> </a:t>
            </a:r>
            <a:r>
              <a:rPr lang="en-US" altLang="en-US" sz="2000" dirty="0">
                <a:latin typeface="+mn-lt"/>
                <a:sym typeface="Symbol" pitchFamily="18" charset="2"/>
              </a:rPr>
              <a:t>= </a:t>
            </a:r>
            <a:r>
              <a:rPr lang="en-US" altLang="en-US" sz="2000" dirty="0" smtClean="0">
                <a:latin typeface="+mn-lt"/>
                <a:sym typeface="Symbol" pitchFamily="18" charset="2"/>
              </a:rPr>
              <a:t>3.2%</a:t>
            </a: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latin typeface="+mn-lt"/>
                <a:sym typeface="Symbol" pitchFamily="18" charset="2"/>
              </a:rPr>
              <a:t>Clinical experts 5% acceptable</a:t>
            </a: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000" dirty="0" smtClean="0">
              <a:latin typeface="+mn-lt"/>
            </a:endParaRPr>
          </a:p>
          <a:p>
            <a:pPr marL="1085850" lvl="1" indent="-342900" eaLnBrk="1" hangingPunct="1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altLang="en-US" sz="2000" dirty="0">
              <a:latin typeface="+mn-lt"/>
              <a:sym typeface="Symbol" pitchFamily="18" charset="2"/>
            </a:endParaRPr>
          </a:p>
          <a:p>
            <a:pPr marL="342900" indent="-342900" eaLnBrk="1" hangingPunct="1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altLang="en-US" sz="2400" dirty="0">
              <a:latin typeface="+mn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892096" y="4214542"/>
            <a:ext cx="7133234" cy="321169"/>
            <a:chOff x="826285" y="2590800"/>
            <a:chExt cx="7656246" cy="321169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826286" y="2743200"/>
              <a:ext cx="7656245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826285" y="2590800"/>
              <a:ext cx="0" cy="274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8482531" y="2607733"/>
              <a:ext cx="0" cy="274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743692" y="2590800"/>
              <a:ext cx="0" cy="274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661097" y="2606040"/>
              <a:ext cx="0" cy="274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578501" y="2637649"/>
              <a:ext cx="0" cy="274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>
                <a:solidFill>
                  <a:schemeClr val="tx2"/>
                </a:solidFill>
              </a:rPr>
              <a:t>Non-inferiority Margin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5343656" y="6381690"/>
            <a:ext cx="34193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dirty="0" smtClean="0">
                <a:latin typeface="+mn-lt"/>
              </a:rPr>
              <a:t>*</a:t>
            </a:r>
            <a:r>
              <a:rPr lang="en-US" sz="1600" dirty="0" smtClean="0">
                <a:latin typeface="+mn-lt"/>
              </a:rPr>
              <a:t>Elmunzer </a:t>
            </a:r>
            <a:r>
              <a:rPr lang="en-US" sz="1600" dirty="0">
                <a:latin typeface="+mn-lt"/>
              </a:rPr>
              <a:t>et al. Am J Gastro </a:t>
            </a:r>
            <a:r>
              <a:rPr lang="en-US" sz="1600" dirty="0" smtClean="0">
                <a:latin typeface="+mn-lt"/>
              </a:rPr>
              <a:t>2013</a:t>
            </a:r>
            <a:endParaRPr lang="en-US" altLang="en-US" dirty="0">
              <a:latin typeface="+mn-lt"/>
              <a:sym typeface="Symbol" pitchFamily="18" charset="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2000" y="4547379"/>
            <a:ext cx="7858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%	             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10%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      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15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%                      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20%                        25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%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371599" y="3773711"/>
            <a:ext cx="24040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u="sng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*Combination = 9.7%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362199" y="3200400"/>
            <a:ext cx="26652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Treatment Effect = 6.4%</a:t>
            </a:r>
            <a:endParaRPr lang="en-US" altLang="en-US" sz="20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2" name="AutoShape 20"/>
          <p:cNvSpPr>
            <a:spLocks/>
          </p:cNvSpPr>
          <p:nvPr/>
        </p:nvSpPr>
        <p:spPr bwMode="auto">
          <a:xfrm rot="5400000">
            <a:off x="3500982" y="2550297"/>
            <a:ext cx="203981" cy="2242852"/>
          </a:xfrm>
          <a:prstGeom prst="leftBrace">
            <a:avLst>
              <a:gd name="adj1" fmla="val 83333"/>
              <a:gd name="adj2" fmla="val 50000"/>
            </a:avLst>
          </a:prstGeom>
          <a:noFill/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2000">
              <a:latin typeface="+mn-lt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400800" y="3773711"/>
            <a:ext cx="2079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u="sng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*No stent = 23.1%</a:t>
            </a:r>
            <a:endParaRPr lang="en-US" altLang="en-US" sz="2000" u="sng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753524" y="3773711"/>
            <a:ext cx="23804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u="sng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*Stent alone = 16.1%</a:t>
            </a:r>
            <a:endParaRPr lang="en-US" altLang="en-US" sz="2000" u="sng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2510116" y="4097471"/>
            <a:ext cx="0" cy="27432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4800599" y="4095580"/>
            <a:ext cx="0" cy="287731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7315200" y="4078511"/>
            <a:ext cx="0" cy="287731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95634" y="5222293"/>
            <a:ext cx="34050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u="sng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Non-inferior treatment ≤11.4%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1981199" y="4398551"/>
            <a:ext cx="658700" cy="82374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6200" y="4397514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PEP Rate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7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33" grpId="0"/>
      <p:bldP spid="8" grpId="0"/>
      <p:bldP spid="10" grpId="0"/>
      <p:bldP spid="12" grpId="0" animBg="1"/>
      <p:bldP spid="14" grpId="0"/>
      <p:bldP spid="15" grpId="0"/>
      <p:bldP spid="2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Bayesian Trial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724400"/>
          </a:xfrm>
        </p:spPr>
        <p:txBody>
          <a:bodyPr>
            <a:normAutofit fontScale="92500"/>
          </a:bodyPr>
          <a:lstStyle/>
          <a:p>
            <a:pPr marL="342900" lvl="1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Power prior: an informative prior based on </a:t>
            </a:r>
            <a:r>
              <a:rPr lang="en-US" dirty="0"/>
              <a:t>historical data (Ibrahim et al. Stat Med </a:t>
            </a:r>
            <a:r>
              <a:rPr lang="en-US" dirty="0" smtClean="0"/>
              <a:t>2015)</a:t>
            </a:r>
          </a:p>
          <a:p>
            <a:pPr marL="742950" lvl="2" indent="-342900">
              <a:buClr>
                <a:schemeClr val="accent1"/>
              </a:buClr>
            </a:pPr>
            <a:r>
              <a:rPr lang="en-US" dirty="0" smtClean="0"/>
              <a:t>Includes a scalar parameter</a:t>
            </a:r>
            <a:r>
              <a:rPr lang="en-US" dirty="0"/>
              <a:t>, </a:t>
            </a:r>
            <a:r>
              <a:rPr lang="en-US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, that controls the influence of the historical data</a:t>
            </a:r>
          </a:p>
          <a:p>
            <a:pPr marL="742950" lvl="2" indent="-342900">
              <a:buClr>
                <a:schemeClr val="accent1"/>
              </a:buClr>
            </a:pPr>
            <a:r>
              <a:rPr lang="en-US" dirty="0" smtClean="0"/>
              <a:t>0≤a</a:t>
            </a:r>
            <a:r>
              <a:rPr lang="en-US" baseline="-25000" dirty="0" smtClean="0"/>
              <a:t>0</a:t>
            </a:r>
            <a:r>
              <a:rPr lang="en-US" dirty="0" smtClean="0"/>
              <a:t>≤1, where a</a:t>
            </a:r>
            <a:r>
              <a:rPr lang="en-US" baseline="-25000" dirty="0" smtClean="0"/>
              <a:t>0</a:t>
            </a:r>
            <a:r>
              <a:rPr lang="en-US" dirty="0" smtClean="0"/>
              <a:t>=0 is a non-informative prior and a</a:t>
            </a:r>
            <a:r>
              <a:rPr lang="en-US" baseline="-25000" dirty="0" smtClean="0"/>
              <a:t>0</a:t>
            </a:r>
            <a:r>
              <a:rPr lang="en-US" dirty="0" smtClean="0"/>
              <a:t>=1 uses full borrowing</a:t>
            </a:r>
          </a:p>
          <a:p>
            <a:pPr marL="742950" lvl="2" indent="-342900">
              <a:buClr>
                <a:schemeClr val="accent1"/>
              </a:buClr>
            </a:pPr>
            <a:r>
              <a:rPr lang="en-US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 can be fixed or random</a:t>
            </a:r>
          </a:p>
          <a:p>
            <a:pPr marL="400050" lvl="2" indent="0">
              <a:buNone/>
            </a:pPr>
            <a:endParaRPr lang="en-US" dirty="0" smtClean="0"/>
          </a:p>
          <a:p>
            <a:pPr marL="342900" lvl="1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Partial borrowing power </a:t>
            </a:r>
            <a:r>
              <a:rPr lang="en-US" dirty="0"/>
              <a:t>prior </a:t>
            </a:r>
            <a:r>
              <a:rPr lang="en-US" dirty="0" smtClean="0"/>
              <a:t>uses </a:t>
            </a:r>
            <a:r>
              <a:rPr lang="en-US" dirty="0"/>
              <a:t>information from historical </a:t>
            </a:r>
            <a:r>
              <a:rPr lang="en-US" dirty="0" smtClean="0"/>
              <a:t>trial(s) </a:t>
            </a:r>
            <a:r>
              <a:rPr lang="en-US" dirty="0"/>
              <a:t>as the prior for the active control in the current </a:t>
            </a:r>
            <a:r>
              <a:rPr lang="en-US" dirty="0" smtClean="0"/>
              <a:t>trial (Chen et al. </a:t>
            </a:r>
            <a:r>
              <a:rPr lang="en-US" dirty="0" smtClean="0"/>
              <a:t>Biometrics 2011</a:t>
            </a:r>
            <a:r>
              <a:rPr lang="en-US" dirty="0" smtClean="0"/>
              <a:t>)</a:t>
            </a:r>
          </a:p>
          <a:p>
            <a:pPr marL="0" lvl="1" indent="0">
              <a:buClr>
                <a:schemeClr val="accent1"/>
              </a:buClr>
              <a:buNone/>
            </a:pPr>
            <a:endParaRPr lang="en-US" dirty="0" smtClean="0"/>
          </a:p>
          <a:p>
            <a:pPr marL="342900" lvl="1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Historical data</a:t>
            </a:r>
          </a:p>
          <a:p>
            <a:pPr marL="742950" lvl="2" indent="-342900">
              <a:buClr>
                <a:schemeClr val="accent1"/>
              </a:buClr>
            </a:pPr>
            <a:r>
              <a:rPr lang="en-US" dirty="0" smtClean="0"/>
              <a:t>24/247 (9.7%) subjects with PEP treated with combination stent and indomethacin (</a:t>
            </a:r>
            <a:r>
              <a:rPr lang="de-DE" dirty="0"/>
              <a:t>Elmunzer et al. Am J Gastro </a:t>
            </a:r>
            <a:r>
              <a:rPr lang="de-DE" dirty="0" smtClean="0"/>
              <a:t>2013</a:t>
            </a:r>
            <a:r>
              <a:rPr lang="en-US" dirty="0" smtClean="0"/>
              <a:t>)</a:t>
            </a:r>
          </a:p>
          <a:p>
            <a:pPr marL="742950" lvl="2" indent="-342900">
              <a:buClr>
                <a:schemeClr val="accent1"/>
              </a:buClr>
            </a:pPr>
            <a:r>
              <a:rPr lang="en-US" dirty="0" smtClean="0"/>
              <a:t>Additional data: 8/104 (7.7%) </a:t>
            </a:r>
            <a:r>
              <a:rPr lang="en-US" dirty="0"/>
              <a:t>subjects with PEP treated with </a:t>
            </a:r>
            <a:r>
              <a:rPr lang="en-US" dirty="0" smtClean="0"/>
              <a:t>stent (Yin et </a:t>
            </a:r>
            <a:r>
              <a:rPr lang="en-US" dirty="0"/>
              <a:t>al. </a:t>
            </a:r>
            <a:r>
              <a:rPr lang="en-US" dirty="0" err="1"/>
              <a:t>Gastroenterol</a:t>
            </a:r>
            <a:r>
              <a:rPr lang="en-US" dirty="0"/>
              <a:t> Res </a:t>
            </a:r>
            <a:r>
              <a:rPr lang="en-US" dirty="0" err="1" smtClean="0"/>
              <a:t>Pract</a:t>
            </a:r>
            <a:r>
              <a:rPr lang="en-US" dirty="0" smtClean="0"/>
              <a:t> 2016)</a:t>
            </a:r>
          </a:p>
          <a:p>
            <a:pPr marL="742950" lvl="2" indent="-342900"/>
            <a:endParaRPr lang="en-US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4137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Bayesian Trial </a:t>
            </a:r>
            <a:r>
              <a:rPr lang="en-US" dirty="0" smtClean="0"/>
              <a:t>Design</a:t>
            </a:r>
            <a:br>
              <a:rPr lang="en-US" dirty="0" smtClean="0"/>
            </a:br>
            <a:r>
              <a:rPr lang="en-US" dirty="0" smtClean="0"/>
              <a:t>IMPACT SAS Macros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899300"/>
              </p:ext>
            </p:extLst>
          </p:nvPr>
        </p:nvGraphicFramePr>
        <p:xfrm>
          <a:off x="1371600" y="1524001"/>
          <a:ext cx="2590800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951"/>
                <a:gridCol w="1065810"/>
                <a:gridCol w="1209039"/>
              </a:tblGrid>
              <a:tr h="941294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j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# subjects</a:t>
                      </a:r>
                      <a:r>
                        <a:rPr lang="en-US" sz="1600" b="0" baseline="0" dirty="0" smtClean="0"/>
                        <a:t> with PEP, treatment arm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# subjects</a:t>
                      </a:r>
                      <a:r>
                        <a:rPr lang="en-US" sz="1600" b="0" baseline="0" dirty="0" smtClean="0"/>
                        <a:t> with PEP, control arm</a:t>
                      </a:r>
                      <a:endParaRPr lang="en-US" sz="1600" b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…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2057400"/>
            <a:ext cx="990600" cy="990600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SimBin</a:t>
            </a:r>
            <a:r>
              <a:rPr lang="en-US" dirty="0" smtClean="0"/>
              <a:t> </a:t>
            </a:r>
            <a:r>
              <a:rPr lang="en-US" sz="1600" dirty="0" smtClean="0"/>
              <a:t>macro</a:t>
            </a:r>
            <a:endParaRPr lang="en-US" dirty="0"/>
          </a:p>
        </p:txBody>
      </p:sp>
      <p:cxnSp>
        <p:nvCxnSpPr>
          <p:cNvPr id="5" name="Straight Arrow Connector 4"/>
          <p:cNvCxnSpPr>
            <a:stCxn id="3" idx="3"/>
            <a:endCxn id="8" idx="1"/>
          </p:cNvCxnSpPr>
          <p:nvPr/>
        </p:nvCxnSpPr>
        <p:spPr>
          <a:xfrm>
            <a:off x="1143000" y="2552700"/>
            <a:ext cx="228600" cy="7621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04800" y="5029200"/>
            <a:ext cx="1066800" cy="990600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BinDesign</a:t>
            </a:r>
            <a:r>
              <a:rPr lang="en-US" sz="1600" dirty="0" smtClean="0"/>
              <a:t> macro</a:t>
            </a:r>
            <a:endParaRPr lang="en-US" sz="1600" dirty="0"/>
          </a:p>
        </p:txBody>
      </p:sp>
      <p:cxnSp>
        <p:nvCxnSpPr>
          <p:cNvPr id="19" name="Straight Arrow Connector 18"/>
          <p:cNvCxnSpPr>
            <a:stCxn id="8" idx="2"/>
            <a:endCxn id="11" idx="1"/>
          </p:cNvCxnSpPr>
          <p:nvPr/>
        </p:nvCxnSpPr>
        <p:spPr>
          <a:xfrm rot="5400000">
            <a:off x="521971" y="3379470"/>
            <a:ext cx="1927859" cy="2362200"/>
          </a:xfrm>
          <a:prstGeom prst="bentConnector4">
            <a:avLst>
              <a:gd name="adj1" fmla="val 24599"/>
              <a:gd name="adj2" fmla="val 109677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Arrow 24"/>
          <p:cNvSpPr/>
          <p:nvPr/>
        </p:nvSpPr>
        <p:spPr>
          <a:xfrm>
            <a:off x="1447800" y="4323022"/>
            <a:ext cx="2514600" cy="934778"/>
          </a:xfrm>
          <a:prstGeom prst="rightArrow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Treatment Beta </a:t>
            </a:r>
            <a:r>
              <a:rPr lang="en-US" sz="1600" dirty="0"/>
              <a:t>(</a:t>
            </a:r>
            <a:r>
              <a:rPr lang="en-US" sz="1600" dirty="0" err="1"/>
              <a:t>a,n</a:t>
            </a:r>
            <a:r>
              <a:rPr lang="en-US" sz="1600" baseline="-25000" dirty="0" err="1"/>
              <a:t>T</a:t>
            </a:r>
            <a:r>
              <a:rPr lang="en-US" sz="1600" dirty="0"/>
              <a:t>-a)</a:t>
            </a:r>
          </a:p>
          <a:p>
            <a:pPr algn="ctr"/>
            <a:r>
              <a:rPr lang="en-US" sz="1600" dirty="0" smtClean="0"/>
              <a:t>Control Beta (</a:t>
            </a:r>
            <a:r>
              <a:rPr lang="en-US" sz="1600" dirty="0" err="1" smtClean="0"/>
              <a:t>b,n</a:t>
            </a:r>
            <a:r>
              <a:rPr lang="en-US" sz="1600" baseline="-25000" dirty="0" err="1" smtClean="0"/>
              <a:t>C</a:t>
            </a:r>
            <a:r>
              <a:rPr lang="en-US" sz="1600" dirty="0" smtClean="0"/>
              <a:t>-b)</a:t>
            </a:r>
            <a:endParaRPr lang="en-US" sz="1600" dirty="0"/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304749"/>
              </p:ext>
            </p:extLst>
          </p:nvPr>
        </p:nvGraphicFramePr>
        <p:xfrm>
          <a:off x="6858000" y="4038600"/>
          <a:ext cx="2132979" cy="132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780"/>
                <a:gridCol w="787400"/>
                <a:gridCol w="10667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j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NI rate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NI rate &gt; gamma?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1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…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V="1">
            <a:off x="6705600" y="4800600"/>
            <a:ext cx="533400" cy="18478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286000" y="415724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j=1</a:t>
            </a:r>
            <a:endParaRPr lang="en-US" sz="1600" dirty="0"/>
          </a:p>
        </p:txBody>
      </p:sp>
      <p:sp>
        <p:nvSpPr>
          <p:cNvPr id="52" name="Oval 51"/>
          <p:cNvSpPr/>
          <p:nvPr/>
        </p:nvSpPr>
        <p:spPr>
          <a:xfrm>
            <a:off x="7391400" y="5786106"/>
            <a:ext cx="1524000" cy="695989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Rejection Rate</a:t>
            </a:r>
            <a:endParaRPr lang="en-US" dirty="0"/>
          </a:p>
        </p:txBody>
      </p:sp>
      <p:cxnSp>
        <p:nvCxnSpPr>
          <p:cNvPr id="54" name="Straight Arrow Connector 53"/>
          <p:cNvCxnSpPr>
            <a:stCxn id="34" idx="2"/>
            <a:endCxn id="52" idx="0"/>
          </p:cNvCxnSpPr>
          <p:nvPr/>
        </p:nvCxnSpPr>
        <p:spPr>
          <a:xfrm flipH="1">
            <a:off x="8153400" y="5334000"/>
            <a:ext cx="304800" cy="452106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2390552" y="5605046"/>
            <a:ext cx="657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j= …</a:t>
            </a:r>
            <a:endParaRPr lang="en-US" sz="1600" dirty="0"/>
          </a:p>
        </p:txBody>
      </p:sp>
      <p:sp>
        <p:nvSpPr>
          <p:cNvPr id="86" name="Right Arrow 85"/>
          <p:cNvSpPr/>
          <p:nvPr/>
        </p:nvSpPr>
        <p:spPr>
          <a:xfrm>
            <a:off x="1485900" y="5847022"/>
            <a:ext cx="2514600" cy="934778"/>
          </a:xfrm>
          <a:prstGeom prst="rightArrow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Treatment Beta (</a:t>
            </a:r>
            <a:r>
              <a:rPr lang="en-US" sz="1600" dirty="0" err="1" smtClean="0"/>
              <a:t>c,n</a:t>
            </a:r>
            <a:r>
              <a:rPr lang="en-US" sz="1600" baseline="-25000" dirty="0" err="1" smtClean="0"/>
              <a:t>T</a:t>
            </a:r>
            <a:r>
              <a:rPr lang="en-US" sz="1600" dirty="0" smtClean="0"/>
              <a:t>-c)</a:t>
            </a:r>
            <a:endParaRPr lang="en-US" sz="1600" dirty="0"/>
          </a:p>
          <a:p>
            <a:pPr algn="ctr"/>
            <a:r>
              <a:rPr lang="en-US" sz="1600" dirty="0" smtClean="0"/>
              <a:t>Control Beta (</a:t>
            </a:r>
            <a:r>
              <a:rPr lang="en-US" sz="1600" dirty="0" err="1" smtClean="0"/>
              <a:t>d,n</a:t>
            </a:r>
            <a:r>
              <a:rPr lang="en-US" sz="1600" baseline="-25000" dirty="0" err="1" smtClean="0"/>
              <a:t>C</a:t>
            </a:r>
            <a:r>
              <a:rPr lang="en-US" sz="1600" dirty="0" smtClean="0"/>
              <a:t>-d)</a:t>
            </a:r>
            <a:endParaRPr lang="en-US" sz="1600" dirty="0"/>
          </a:p>
        </p:txBody>
      </p:sp>
      <p:cxnSp>
        <p:nvCxnSpPr>
          <p:cNvPr id="90" name="Straight Arrow Connector 89"/>
          <p:cNvCxnSpPr/>
          <p:nvPr/>
        </p:nvCxnSpPr>
        <p:spPr>
          <a:xfrm flipV="1">
            <a:off x="6705600" y="5257801"/>
            <a:ext cx="762000" cy="105661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93921" y="609600"/>
            <a:ext cx="1125279" cy="121920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n</a:t>
            </a:r>
            <a:r>
              <a:rPr lang="en-US" baseline="-25000" dirty="0" err="1" smtClean="0"/>
              <a:t>T</a:t>
            </a:r>
            <a:endParaRPr lang="en-US" baseline="-25000" dirty="0" smtClean="0"/>
          </a:p>
          <a:p>
            <a:pPr algn="ctr"/>
            <a:r>
              <a:rPr lang="en-US" dirty="0" err="1" smtClean="0"/>
              <a:t>n</a:t>
            </a:r>
            <a:r>
              <a:rPr lang="en-US" baseline="-25000" dirty="0" err="1" smtClean="0"/>
              <a:t>C</a:t>
            </a:r>
            <a:endParaRPr lang="en-US" baseline="-25000" dirty="0" smtClean="0"/>
          </a:p>
          <a:p>
            <a:pPr algn="ctr"/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endParaRPr lang="en-US" baseline="-25000" dirty="0" smtClean="0"/>
          </a:p>
          <a:p>
            <a:pPr algn="ctr"/>
            <a:r>
              <a:rPr lang="en-US" dirty="0" err="1" smtClean="0"/>
              <a:t>p</a:t>
            </a:r>
            <a:r>
              <a:rPr lang="en-US" baseline="-25000" dirty="0" err="1" smtClean="0"/>
              <a:t>C</a:t>
            </a:r>
            <a:endParaRPr lang="en-US" baseline="-25000" dirty="0"/>
          </a:p>
        </p:txBody>
      </p:sp>
      <p:cxnSp>
        <p:nvCxnSpPr>
          <p:cNvPr id="97" name="Straight Arrow Connector 96"/>
          <p:cNvCxnSpPr>
            <a:stCxn id="95" idx="4"/>
            <a:endCxn id="3" idx="0"/>
          </p:cNvCxnSpPr>
          <p:nvPr/>
        </p:nvCxnSpPr>
        <p:spPr>
          <a:xfrm flipH="1">
            <a:off x="647700" y="1828800"/>
            <a:ext cx="8861" cy="22860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38600" y="1524000"/>
            <a:ext cx="441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Psioda</a:t>
            </a:r>
            <a:r>
              <a:rPr lang="en-US" sz="1600" dirty="0"/>
              <a:t> M, Ibrahim JG (2016). </a:t>
            </a:r>
            <a:r>
              <a:rPr lang="en-US" sz="1600" dirty="0" err="1"/>
              <a:t>binDesignPP</a:t>
            </a:r>
            <a:r>
              <a:rPr lang="en-US" sz="1600" dirty="0"/>
              <a:t>: Bayesian sample size for non-inferiority randomized trials with binary data with power prior (SAS) [Software]. Retrieved from http://www2.cscc.unc.edu/impact7/node/748. </a:t>
            </a:r>
          </a:p>
        </p:txBody>
      </p:sp>
      <p:graphicFrame>
        <p:nvGraphicFramePr>
          <p:cNvPr id="88" name="Table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946023"/>
              </p:ext>
            </p:extLst>
          </p:nvPr>
        </p:nvGraphicFramePr>
        <p:xfrm>
          <a:off x="4038600" y="5196839"/>
          <a:ext cx="2663489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664"/>
                <a:gridCol w="433705"/>
                <a:gridCol w="443230"/>
                <a:gridCol w="709930"/>
                <a:gridCol w="822960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i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endParaRPr lang="en-US" sz="1600" b="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C</a:t>
                      </a:r>
                      <a:endParaRPr lang="en-US" sz="1600" b="0" baseline="-25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r>
                        <a:rPr lang="en-US" sz="1600" b="0" dirty="0" err="1" smtClean="0"/>
                        <a:t>-p</a:t>
                      </a:r>
                      <a:r>
                        <a:rPr lang="en-US" sz="1600" b="0" baseline="-25000" dirty="0" err="1" smtClean="0"/>
                        <a:t>C</a:t>
                      </a:r>
                      <a:endParaRPr lang="en-US" sz="1600" b="0" baseline="-25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r>
                        <a:rPr lang="en-US" sz="1600" b="0" dirty="0" err="1" smtClean="0"/>
                        <a:t>-p</a:t>
                      </a:r>
                      <a:r>
                        <a:rPr lang="en-US" sz="1600" b="0" baseline="-25000" dirty="0" err="1" smtClean="0"/>
                        <a:t>C</a:t>
                      </a:r>
                      <a:r>
                        <a:rPr lang="en-US" sz="1600" b="0" dirty="0" smtClean="0"/>
                        <a:t> &lt;NI?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1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2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…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11860"/>
              </p:ext>
            </p:extLst>
          </p:nvPr>
        </p:nvGraphicFramePr>
        <p:xfrm>
          <a:off x="4042111" y="3581400"/>
          <a:ext cx="2663489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664"/>
                <a:gridCol w="433705"/>
                <a:gridCol w="443230"/>
                <a:gridCol w="709930"/>
                <a:gridCol w="822960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i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endParaRPr lang="en-US" sz="1600" b="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C</a:t>
                      </a:r>
                      <a:endParaRPr lang="en-US" sz="1600" b="0" baseline="-25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r>
                        <a:rPr lang="en-US" sz="1600" b="0" dirty="0" err="1" smtClean="0"/>
                        <a:t>-p</a:t>
                      </a:r>
                      <a:r>
                        <a:rPr lang="en-US" sz="1600" b="0" baseline="-25000" dirty="0" err="1" smtClean="0"/>
                        <a:t>C</a:t>
                      </a:r>
                      <a:endParaRPr lang="en-US" sz="1600" b="0" baseline="-25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err="1" smtClean="0"/>
                        <a:t>p</a:t>
                      </a:r>
                      <a:r>
                        <a:rPr lang="en-US" sz="1600" b="0" baseline="-25000" dirty="0" err="1" smtClean="0"/>
                        <a:t>T</a:t>
                      </a:r>
                      <a:r>
                        <a:rPr lang="en-US" sz="1600" b="0" dirty="0" err="1" smtClean="0"/>
                        <a:t>-p</a:t>
                      </a:r>
                      <a:r>
                        <a:rPr lang="en-US" sz="1600" b="0" baseline="-25000" dirty="0" err="1" smtClean="0"/>
                        <a:t>C</a:t>
                      </a:r>
                      <a:r>
                        <a:rPr lang="en-US" sz="1600" b="0" dirty="0" smtClean="0"/>
                        <a:t> &lt;NI?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1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2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…</a:t>
                      </a:r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5867400" y="4157246"/>
            <a:ext cx="838200" cy="102435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867400" y="5757446"/>
            <a:ext cx="838200" cy="102435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924800" y="4636770"/>
            <a:ext cx="1066800" cy="6972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57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25" grpId="0" animBg="1"/>
      <p:bldP spid="39" grpId="0"/>
      <p:bldP spid="52" grpId="0" animBg="1"/>
      <p:bldP spid="85" grpId="0"/>
      <p:bldP spid="86" grpId="0" animBg="1"/>
      <p:bldP spid="95" grpId="0" animBg="1"/>
      <p:bldP spid="18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Trial Design </a:t>
            </a:r>
            <a:r>
              <a:rPr lang="en-US" dirty="0"/>
              <a:t>Comparison</a:t>
            </a:r>
            <a:br>
              <a:rPr lang="en-US" dirty="0"/>
            </a:b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16195" y="1191161"/>
            <a:ext cx="8686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dirty="0" smtClean="0"/>
              <a:t>n per arm=650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dirty="0" smtClean="0"/>
              <a:t>Bayesian simulation details: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300" dirty="0" smtClean="0"/>
              <a:t>Historical data</a:t>
            </a:r>
            <a:r>
              <a:rPr lang="en-US" sz="2300" dirty="0"/>
              <a:t>: 24/247 (9.7%) </a:t>
            </a:r>
            <a:r>
              <a:rPr lang="en-US" sz="2300" dirty="0" smtClean="0"/>
              <a:t>PEP rate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300" dirty="0" smtClean="0"/>
              <a:t>gamma=0.975; j=10,000; </a:t>
            </a:r>
            <a:r>
              <a:rPr lang="en-US" sz="2300" dirty="0" err="1" smtClean="0"/>
              <a:t>i</a:t>
            </a:r>
            <a:r>
              <a:rPr lang="en-US" sz="2300" dirty="0" smtClean="0"/>
              <a:t>=40,000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955000"/>
              </p:ext>
            </p:extLst>
          </p:nvPr>
        </p:nvGraphicFramePr>
        <p:xfrm>
          <a:off x="304801" y="3296267"/>
          <a:ext cx="5486400" cy="3409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5550"/>
                <a:gridCol w="1515425"/>
                <a:gridCol w="1515425"/>
              </a:tblGrid>
              <a:tr h="467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Observed PEP Rate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9.7%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7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Type I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Power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67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Frequentist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0.025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0.8561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03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Bayesian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     a</a:t>
                      </a:r>
                      <a:r>
                        <a:rPr lang="en-US" sz="2000" baseline="-25000" dirty="0" smtClean="0">
                          <a:effectLst/>
                        </a:rPr>
                        <a:t>0 </a:t>
                      </a:r>
                      <a:r>
                        <a:rPr lang="en-US" sz="2000" dirty="0" smtClean="0">
                          <a:effectLst/>
                        </a:rPr>
                        <a:t>= 0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/>
                          <a:ea typeface="Calibri"/>
                          <a:cs typeface="Times New Roman"/>
                        </a:rPr>
                        <a:t>0.0278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0.8598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     a</a:t>
                      </a:r>
                      <a:r>
                        <a:rPr lang="en-US" sz="2000" baseline="-25000" dirty="0" smtClean="0">
                          <a:effectLst/>
                        </a:rPr>
                        <a:t>0 </a:t>
                      </a:r>
                      <a:r>
                        <a:rPr lang="en-US" sz="2000" dirty="0" smtClean="0">
                          <a:effectLst/>
                        </a:rPr>
                        <a:t>= 0.3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0.0250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0.8761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7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     a</a:t>
                      </a:r>
                      <a:r>
                        <a:rPr lang="en-US" sz="2000" baseline="-25000" dirty="0" smtClean="0">
                          <a:effectLst/>
                        </a:rPr>
                        <a:t>0 </a:t>
                      </a:r>
                      <a:r>
                        <a:rPr lang="en-US" sz="2000" dirty="0" smtClean="0">
                          <a:effectLst/>
                        </a:rPr>
                        <a:t>= 1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0.0224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0.9066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065183"/>
            <a:ext cx="2942973" cy="2135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819719"/>
              </p:ext>
            </p:extLst>
          </p:nvPr>
        </p:nvGraphicFramePr>
        <p:xfrm>
          <a:off x="5820024" y="3300114"/>
          <a:ext cx="2942976" cy="3405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488"/>
                <a:gridCol w="1471488"/>
              </a:tblGrid>
              <a:tr h="46688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6.0%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68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Type I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Power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668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0.025</a:t>
                      </a:r>
                      <a:endParaRPr lang="en-US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0.9590</a:t>
                      </a:r>
                      <a:endParaRPr lang="en-US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8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6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0.0284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66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0.9618</a:t>
                      </a:r>
                      <a:endParaRPr lang="en-US" sz="2000" dirty="0">
                        <a:solidFill>
                          <a:srgbClr val="0066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6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0.0435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66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0.9868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6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0.0944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66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0.9980</a:t>
                      </a:r>
                      <a:endParaRPr lang="en-US" sz="2000" dirty="0">
                        <a:solidFill>
                          <a:srgbClr val="0066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41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Trial Design </a:t>
            </a:r>
            <a:r>
              <a:rPr lang="en-US" dirty="0"/>
              <a:t>Comparison</a:t>
            </a:r>
            <a:br>
              <a:rPr lang="en-US" dirty="0"/>
            </a:b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6172200"/>
            <a:ext cx="868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Historical data: 24/247 (9.7%) PEP rate</a:t>
            </a:r>
          </a:p>
          <a:p>
            <a:pPr algn="ctr"/>
            <a:r>
              <a:rPr lang="en-US" sz="1600" dirty="0" smtClean="0"/>
              <a:t>n per arm=650     gamma=0.975     j=10,000     </a:t>
            </a:r>
            <a:r>
              <a:rPr lang="en-US" sz="1600" dirty="0" err="1" smtClean="0"/>
              <a:t>i</a:t>
            </a:r>
            <a:r>
              <a:rPr lang="en-US" sz="1600" dirty="0" smtClean="0"/>
              <a:t>=40,000</a:t>
            </a:r>
            <a:endParaRPr 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3996"/>
            <a:ext cx="4419604" cy="44196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96" y="1523996"/>
            <a:ext cx="4419604" cy="441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1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6574</TotalTime>
  <Words>1436</Words>
  <Application>Microsoft Office PowerPoint</Application>
  <PresentationFormat>On-screen Show (4:3)</PresentationFormat>
  <Paragraphs>192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Adjacency</vt:lpstr>
      <vt:lpstr>Designing a Non-Inferiority Trial: Bayesian versus Frequentist Approach to Sample Size Calculation</vt:lpstr>
      <vt:lpstr>Motivating Example: SVI Trial</vt:lpstr>
      <vt:lpstr>Motivating Example: SVI Trial</vt:lpstr>
      <vt:lpstr>Frequentist Trial Design</vt:lpstr>
      <vt:lpstr>PowerPoint Presentation</vt:lpstr>
      <vt:lpstr>Bayesian Trial Design</vt:lpstr>
      <vt:lpstr>Bayesian Trial Design IMPACT SAS Macros</vt:lpstr>
      <vt:lpstr>Trial Design Comparison </vt:lpstr>
      <vt:lpstr>Trial Design Comparison </vt:lpstr>
      <vt:lpstr>Trial Design Comparison Incorporating Additional Historical Data </vt:lpstr>
      <vt:lpstr>Bayesian Trial Design:  Alternative Approaches</vt:lpstr>
      <vt:lpstr>Conclusions</vt:lpstr>
      <vt:lpstr>Acknowledgements</vt:lpstr>
      <vt:lpstr>References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Stopping Early in a Non-Inferiority Trial When the Primary Efficacy Outcome is also the Primary Safety Outcome</dc:title>
  <dc:creator>Lydia Foster</dc:creator>
  <cp:lastModifiedBy>Lydia Foster</cp:lastModifiedBy>
  <cp:revision>265</cp:revision>
  <cp:lastPrinted>2015-05-18T18:43:01Z</cp:lastPrinted>
  <dcterms:created xsi:type="dcterms:W3CDTF">2015-03-03T19:15:09Z</dcterms:created>
  <dcterms:modified xsi:type="dcterms:W3CDTF">2018-05-18T19:19:42Z</dcterms:modified>
</cp:coreProperties>
</file>